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D62"/>
    <a:srgbClr val="D85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84"/>
  </p:normalViewPr>
  <p:slideViewPr>
    <p:cSldViewPr>
      <p:cViewPr varScale="1">
        <p:scale>
          <a:sx n="56" d="100"/>
          <a:sy n="56" d="100"/>
        </p:scale>
        <p:origin x="1308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bott, Daisy" userId="178031fd-8c3b-4100-9ac2-990ed7e62567" providerId="ADAL" clId="{E3B006A5-3709-4580-A365-4A80AA45AF68}"/>
    <pc:docChg chg="modSld">
      <pc:chgData name="Abbott, Daisy" userId="178031fd-8c3b-4100-9ac2-990ed7e62567" providerId="ADAL" clId="{E3B006A5-3709-4580-A365-4A80AA45AF68}" dt="2025-05-13T11:19:24.563" v="0" actId="14100"/>
      <pc:docMkLst>
        <pc:docMk/>
      </pc:docMkLst>
      <pc:sldChg chg="modSp mod">
        <pc:chgData name="Abbott, Daisy" userId="178031fd-8c3b-4100-9ac2-990ed7e62567" providerId="ADAL" clId="{E3B006A5-3709-4580-A365-4A80AA45AF68}" dt="2025-05-13T11:19:24.563" v="0" actId="14100"/>
        <pc:sldMkLst>
          <pc:docMk/>
          <pc:sldMk cId="0" sldId="264"/>
        </pc:sldMkLst>
        <pc:spChg chg="mod">
          <ac:chgData name="Abbott, Daisy" userId="178031fd-8c3b-4100-9ac2-990ed7e62567" providerId="ADAL" clId="{E3B006A5-3709-4580-A365-4A80AA45AF68}" dt="2025-05-13T11:19:24.563" v="0" actId="14100"/>
          <ac:spMkLst>
            <pc:docMk/>
            <pc:sldMk cId="0" sldId="264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D85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12787" y="3063661"/>
            <a:ext cx="2867824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975365"/>
            <a:ext cx="6443345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4484" y="2255525"/>
            <a:ext cx="9632315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D85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11331" y="1114425"/>
            <a:ext cx="5412689" cy="138435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14"/>
              </a:spcBef>
            </a:pPr>
            <a:r>
              <a:rPr lang="en-GB" sz="4450" b="1" i="1" spc="-20" dirty="0">
                <a:latin typeface="Helvetica Neue"/>
                <a:cs typeface="Helvetica Neue"/>
              </a:rPr>
              <a:t>Polyvocal </a:t>
            </a:r>
            <a:br>
              <a:rPr lang="en-GB" sz="4450" b="1" i="1" spc="-20" dirty="0">
                <a:latin typeface="Helvetica Neue"/>
                <a:cs typeface="Helvetica Neue"/>
              </a:rPr>
            </a:br>
            <a:r>
              <a:rPr lang="en-GB" sz="4450" b="1" i="1" spc="-20" dirty="0">
                <a:latin typeface="Helvetica Neue"/>
                <a:cs typeface="Helvetica Neue"/>
              </a:rPr>
              <a:t>Heritage Workshop</a:t>
            </a:r>
            <a:endParaRPr sz="4450" dirty="0">
              <a:latin typeface="Helvetica Neue"/>
              <a:cs typeface="Helvetica Neu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73739" y="2714625"/>
            <a:ext cx="5169535" cy="22878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lang="en-GB" sz="3100" b="1" spc="-25" dirty="0">
                <a:solidFill>
                  <a:srgbClr val="2E2D62"/>
                </a:solidFill>
                <a:latin typeface="Helvetica Neue"/>
                <a:cs typeface="Helvetica Neue"/>
              </a:rPr>
              <a:t>Workshop 01: </a:t>
            </a:r>
            <a:br>
              <a:rPr lang="en-GB" sz="3100" b="1" spc="-25" dirty="0">
                <a:solidFill>
                  <a:srgbClr val="2E2D62"/>
                </a:solidFill>
                <a:latin typeface="Helvetica Neue"/>
                <a:cs typeface="Helvetica Neue"/>
              </a:rPr>
            </a:br>
            <a:r>
              <a:rPr lang="en-GB" sz="3100" b="1" spc="-25" dirty="0">
                <a:solidFill>
                  <a:srgbClr val="2E2D62"/>
                </a:solidFill>
                <a:latin typeface="Helvetica Neue"/>
                <a:cs typeface="Helvetica Neue"/>
              </a:rPr>
              <a:t>Exploring the Archive </a:t>
            </a:r>
            <a:br>
              <a:rPr lang="en-GB" sz="3100" b="1" spc="-25" dirty="0">
                <a:solidFill>
                  <a:srgbClr val="2E2D62"/>
                </a:solidFill>
                <a:latin typeface="Helvetica Neue"/>
                <a:cs typeface="Helvetica Neue"/>
              </a:rPr>
            </a:br>
            <a:r>
              <a:rPr lang="en-GB" sz="3100" b="1" spc="-25" dirty="0">
                <a:solidFill>
                  <a:srgbClr val="2E2D62"/>
                </a:solidFill>
                <a:latin typeface="Helvetica Neue"/>
                <a:cs typeface="Helvetica Neue"/>
              </a:rPr>
              <a:t>&amp; Sharing Perspectives</a:t>
            </a: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lang="en-GB" sz="2000" b="1" dirty="0">
                <a:solidFill>
                  <a:srgbClr val="B4DDC1"/>
                </a:solidFill>
                <a:latin typeface="Helvetica Neue"/>
                <a:cs typeface="Helvetica Neue"/>
              </a:rPr>
              <a:t>&lt;insert date and workshop location&gt;</a:t>
            </a:r>
            <a:br>
              <a:rPr lang="en-GB" sz="2000" dirty="0">
                <a:latin typeface="Helvetica Neue"/>
                <a:cs typeface="Helvetica Neue"/>
              </a:rPr>
            </a:br>
            <a:br>
              <a:rPr lang="en-GB" sz="2000" dirty="0">
                <a:latin typeface="Helvetica Neue"/>
                <a:cs typeface="Helvetica Neue"/>
              </a:rPr>
            </a:br>
            <a:r>
              <a:rPr lang="en-GB" sz="1400" b="1" dirty="0">
                <a:solidFill>
                  <a:srgbClr val="FFFFFF"/>
                </a:solidFill>
                <a:latin typeface="Helvetica Neue"/>
                <a:cs typeface="Helvetica Neue"/>
              </a:rPr>
              <a:t>&lt;insert facilitators and organisation&gt;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334E15-93B9-46C5-9A6E-0E790CB3F184}"/>
              </a:ext>
            </a:extLst>
          </p:cNvPr>
          <p:cNvSpPr/>
          <p:nvPr/>
        </p:nvSpPr>
        <p:spPr>
          <a:xfrm>
            <a:off x="0" y="0"/>
            <a:ext cx="4203700" cy="75628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9DCE7C4-D16E-B0D3-37B5-E34C4FD6440C}"/>
              </a:ext>
            </a:extLst>
          </p:cNvPr>
          <p:cNvSpPr txBox="1"/>
          <p:nvPr/>
        </p:nvSpPr>
        <p:spPr>
          <a:xfrm>
            <a:off x="563523" y="3248025"/>
            <a:ext cx="3030578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lang="en-GB" sz="2000" b="1" dirty="0">
                <a:solidFill>
                  <a:srgbClr val="2E2D62"/>
                </a:solidFill>
                <a:latin typeface="Helvetica Neue"/>
                <a:cs typeface="Helvetica Neue"/>
              </a:rPr>
              <a:t>&lt;insert project image&gt;</a:t>
            </a:r>
            <a:br>
              <a:rPr lang="en-GB" sz="2000" dirty="0">
                <a:latin typeface="Helvetica Neue"/>
                <a:cs typeface="Helvetica Neue"/>
              </a:rPr>
            </a:br>
            <a:br>
              <a:rPr lang="en-GB" sz="2000" dirty="0">
                <a:latin typeface="Helvetica Neue"/>
                <a:cs typeface="Helvetica Neue"/>
              </a:rPr>
            </a:b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2C2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1093890"/>
            <a:ext cx="24752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35" dirty="0">
                <a:solidFill>
                  <a:srgbClr val="FFFFFF"/>
                </a:solidFill>
                <a:latin typeface="Helvetica Neue"/>
                <a:cs typeface="Helvetica Neue"/>
              </a:rPr>
              <a:t>Welcome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44484" y="2255525"/>
            <a:ext cx="9632315" cy="2607433"/>
          </a:xfrm>
          <a:prstGeom prst="rect">
            <a:avLst/>
          </a:prstGeom>
        </p:spPr>
        <p:txBody>
          <a:bodyPr vert="horz" wrap="square" lIns="0" tIns="131116" rIns="0" bIns="0" rtlCol="0">
            <a:spAutoFit/>
          </a:bodyPr>
          <a:lstStyle/>
          <a:p>
            <a:pPr marL="240665" marR="237490" indent="-229235">
              <a:lnSpc>
                <a:spcPct val="100000"/>
              </a:lnSpc>
              <a:spcBef>
                <a:spcPts val="130"/>
              </a:spcBef>
              <a:buChar char="•"/>
              <a:tabLst>
                <a:tab pos="241300" algn="l"/>
              </a:tabLst>
            </a:pPr>
            <a:r>
              <a:rPr lang="en-GB" spc="-10" dirty="0">
                <a:solidFill>
                  <a:srgbClr val="B4DDC1"/>
                </a:solidFill>
                <a:latin typeface="Helvetica Neue"/>
                <a:cs typeface="Helvetica Neue"/>
              </a:rPr>
              <a:t>This is part of a project exploring how history and memory can be expanded through diverse voices.</a:t>
            </a:r>
            <a:br>
              <a:rPr lang="en-GB" spc="-10" dirty="0">
                <a:solidFill>
                  <a:srgbClr val="B4DDC1"/>
                </a:solidFill>
                <a:latin typeface="Helvetica Neue"/>
                <a:cs typeface="Helvetica Neue"/>
              </a:rPr>
            </a:br>
            <a:endParaRPr lang="en-GB" spc="-10" dirty="0">
              <a:solidFill>
                <a:srgbClr val="B4DDC1"/>
              </a:solidFill>
              <a:latin typeface="Helvetica Neue"/>
              <a:cs typeface="Helvetica Neue"/>
            </a:endParaRPr>
          </a:p>
          <a:p>
            <a:pPr marL="240665" marR="237490" indent="-229235">
              <a:lnSpc>
                <a:spcPct val="100000"/>
              </a:lnSpc>
              <a:spcBef>
                <a:spcPts val="130"/>
              </a:spcBef>
              <a:buChar char="•"/>
              <a:tabLst>
                <a:tab pos="241300" algn="l"/>
              </a:tabLst>
            </a:pPr>
            <a:r>
              <a:rPr lang="en-GB" spc="-10" dirty="0">
                <a:solidFill>
                  <a:srgbClr val="B4DDC1"/>
                </a:solidFill>
                <a:latin typeface="Helvetica Neue"/>
                <a:cs typeface="Helvetica Neue"/>
              </a:rPr>
              <a:t>Our focus is on stories that have been overlooked or untold.</a:t>
            </a:r>
          </a:p>
          <a:p>
            <a:pPr marL="240665" marR="5080" indent="-228600">
              <a:lnSpc>
                <a:spcPct val="100000"/>
              </a:lnSpc>
              <a:spcBef>
                <a:spcPts val="2400"/>
              </a:spcBef>
              <a:buChar char="•"/>
              <a:tabLst>
                <a:tab pos="241300" algn="l"/>
              </a:tabLst>
            </a:pPr>
            <a:r>
              <a:rPr lang="en-GB" dirty="0">
                <a:solidFill>
                  <a:srgbClr val="B4DDC1"/>
                </a:solidFill>
                <a:latin typeface="Helvetica Neue"/>
                <a:cs typeface="Helvetica Neue"/>
              </a:rPr>
              <a:t>This is a shared space: open, inclusive, and voluntary.</a:t>
            </a:r>
          </a:p>
          <a:p>
            <a:pPr marL="240665" marR="5080" indent="-228600">
              <a:lnSpc>
                <a:spcPct val="100000"/>
              </a:lnSpc>
              <a:spcBef>
                <a:spcPts val="2400"/>
              </a:spcBef>
              <a:buChar char="•"/>
              <a:tabLst>
                <a:tab pos="241300" algn="l"/>
              </a:tabLst>
            </a:pPr>
            <a:r>
              <a:rPr lang="en-GB" dirty="0">
                <a:solidFill>
                  <a:srgbClr val="B4DDC1"/>
                </a:solidFill>
                <a:latin typeface="Helvetica Neue"/>
                <a:cs typeface="Helvetica Neue"/>
              </a:rPr>
              <a:t>Please return your completed consent forms.</a:t>
            </a:r>
            <a:endParaRPr lang="en-GB" spc="-10" dirty="0">
              <a:solidFill>
                <a:srgbClr val="B4DDC1"/>
              </a:solidFill>
              <a:latin typeface="Helvetica Neue"/>
              <a:cs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2C2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FFFF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Workshop</a:t>
            </a:r>
            <a:r>
              <a:rPr b="1" spc="-254" dirty="0">
                <a:solidFill>
                  <a:srgbClr val="FFFF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b="1" spc="-10" dirty="0">
                <a:solidFill>
                  <a:srgbClr val="FFFF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Outline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4500" y="2248325"/>
            <a:ext cx="8426450" cy="27956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Project</a:t>
            </a:r>
            <a:r>
              <a:rPr sz="2000" spc="-20" dirty="0">
                <a:solidFill>
                  <a:srgbClr val="B4DDC1"/>
                </a:solidFill>
                <a:latin typeface="Helvetica"/>
                <a:cs typeface="Helvetica"/>
              </a:rPr>
              <a:t> </a:t>
            </a: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Overview</a:t>
            </a:r>
            <a:br>
              <a:rPr lang="en-GB" sz="2000" dirty="0">
                <a:solidFill>
                  <a:srgbClr val="B4DDC1"/>
                </a:solidFill>
                <a:latin typeface="Helvetica"/>
                <a:cs typeface="Helvetica"/>
              </a:rPr>
            </a:br>
            <a:endParaRPr lang="en-GB" sz="2000" dirty="0">
              <a:solidFill>
                <a:srgbClr val="B4DDC1"/>
              </a:solidFill>
              <a:latin typeface="Helvetica"/>
              <a:cs typeface="Helvetica"/>
            </a:endParaRPr>
          </a:p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lang="en-GB" sz="2000" dirty="0">
                <a:solidFill>
                  <a:srgbClr val="B4DDC1"/>
                </a:solidFill>
                <a:latin typeface="Helvetica"/>
                <a:cs typeface="Helvetica"/>
              </a:rPr>
              <a:t>Artefact Storytelling</a:t>
            </a:r>
            <a:endParaRPr sz="2000" dirty="0">
              <a:latin typeface="Helvetica"/>
              <a:cs typeface="Helvetica"/>
            </a:endParaRPr>
          </a:p>
          <a:p>
            <a:pPr marL="240665" indent="-227965">
              <a:lnSpc>
                <a:spcPct val="100000"/>
              </a:lnSpc>
              <a:spcBef>
                <a:spcPts val="2400"/>
              </a:spcBef>
              <a:buChar char="•"/>
              <a:tabLst>
                <a:tab pos="240665" algn="l"/>
              </a:tabLst>
            </a:pP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Break</a:t>
            </a:r>
            <a:r>
              <a:rPr sz="2000" spc="-45" dirty="0">
                <a:solidFill>
                  <a:srgbClr val="B4DDC1"/>
                </a:solidFill>
                <a:latin typeface="Helvetica"/>
                <a:cs typeface="Helvetica"/>
              </a:rPr>
              <a:t> </a:t>
            </a: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(10</a:t>
            </a:r>
            <a:r>
              <a:rPr sz="2000" spc="-45" dirty="0">
                <a:solidFill>
                  <a:srgbClr val="B4DDC1"/>
                </a:solidFill>
                <a:latin typeface="Helvetica"/>
                <a:cs typeface="Helvetica"/>
              </a:rPr>
              <a:t> </a:t>
            </a:r>
            <a:r>
              <a:rPr sz="2000" spc="-10" dirty="0">
                <a:solidFill>
                  <a:srgbClr val="B4DDC1"/>
                </a:solidFill>
                <a:latin typeface="Helvetica"/>
                <a:cs typeface="Helvetica"/>
              </a:rPr>
              <a:t>minutes)</a:t>
            </a:r>
            <a:endParaRPr sz="2000" dirty="0">
              <a:latin typeface="Helvetica"/>
              <a:cs typeface="Helvetica"/>
            </a:endParaRPr>
          </a:p>
          <a:p>
            <a:pPr marL="240665" indent="-227965">
              <a:lnSpc>
                <a:spcPct val="100000"/>
              </a:lnSpc>
              <a:spcBef>
                <a:spcPts val="2400"/>
              </a:spcBef>
              <a:buChar char="•"/>
              <a:tabLst>
                <a:tab pos="240665" algn="l"/>
              </a:tabLst>
            </a:pP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Mapping</a:t>
            </a:r>
            <a:r>
              <a:rPr sz="2000" spc="-45" dirty="0">
                <a:solidFill>
                  <a:srgbClr val="B4DDC1"/>
                </a:solidFill>
                <a:latin typeface="Helvetica"/>
                <a:cs typeface="Helvetica"/>
              </a:rPr>
              <a:t> </a:t>
            </a: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Stories</a:t>
            </a:r>
            <a:r>
              <a:rPr sz="2000" spc="-40" dirty="0">
                <a:solidFill>
                  <a:srgbClr val="B4DDC1"/>
                </a:solidFill>
                <a:latin typeface="Helvetica"/>
                <a:cs typeface="Helvetica"/>
              </a:rPr>
              <a:t> </a:t>
            </a: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&amp;</a:t>
            </a:r>
            <a:r>
              <a:rPr sz="2000" spc="-45" dirty="0">
                <a:solidFill>
                  <a:srgbClr val="B4DDC1"/>
                </a:solidFill>
                <a:latin typeface="Helvetica"/>
                <a:cs typeface="Helvetica"/>
              </a:rPr>
              <a:t> </a:t>
            </a:r>
            <a:r>
              <a:rPr sz="2000" spc="-10" dirty="0">
                <a:solidFill>
                  <a:srgbClr val="B4DDC1"/>
                </a:solidFill>
                <a:latin typeface="Helvetica"/>
                <a:cs typeface="Helvetica"/>
              </a:rPr>
              <a:t>Events</a:t>
            </a:r>
            <a:endParaRPr sz="2000" dirty="0">
              <a:latin typeface="Helvetica"/>
              <a:cs typeface="Helvetica"/>
            </a:endParaRPr>
          </a:p>
          <a:p>
            <a:pPr marL="240665" indent="-227965">
              <a:lnSpc>
                <a:spcPct val="100000"/>
              </a:lnSpc>
              <a:spcBef>
                <a:spcPts val="2400"/>
              </a:spcBef>
              <a:buChar char="•"/>
              <a:tabLst>
                <a:tab pos="240665" algn="l"/>
              </a:tabLst>
            </a:pP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Reflections</a:t>
            </a:r>
            <a:r>
              <a:rPr sz="2000" spc="-45" dirty="0">
                <a:solidFill>
                  <a:srgbClr val="B4DDC1"/>
                </a:solidFill>
                <a:latin typeface="Helvetica"/>
                <a:cs typeface="Helvetica"/>
              </a:rPr>
              <a:t> </a:t>
            </a: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and</a:t>
            </a:r>
            <a:r>
              <a:rPr sz="2000" spc="-45" dirty="0">
                <a:solidFill>
                  <a:srgbClr val="B4DDC1"/>
                </a:solidFill>
                <a:latin typeface="Helvetica"/>
                <a:cs typeface="Helvetica"/>
              </a:rPr>
              <a:t> </a:t>
            </a:r>
            <a:r>
              <a:rPr sz="2000" dirty="0">
                <a:solidFill>
                  <a:srgbClr val="B4DDC1"/>
                </a:solidFill>
                <a:latin typeface="Helvetica"/>
                <a:cs typeface="Helvetica"/>
              </a:rPr>
              <a:t>Next</a:t>
            </a:r>
            <a:r>
              <a:rPr sz="2000" spc="-40" dirty="0">
                <a:solidFill>
                  <a:srgbClr val="B4DDC1"/>
                </a:solidFill>
                <a:latin typeface="Helvetica"/>
                <a:cs typeface="Helvetica"/>
              </a:rPr>
              <a:t> </a:t>
            </a:r>
            <a:r>
              <a:rPr sz="2000" spc="-10" dirty="0">
                <a:solidFill>
                  <a:srgbClr val="B4DDC1"/>
                </a:solidFill>
                <a:latin typeface="Helvetica"/>
                <a:cs typeface="Helvetica"/>
              </a:rPr>
              <a:t>Steps</a:t>
            </a:r>
            <a:endParaRPr sz="2000" dirty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D85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4186" y="3063661"/>
            <a:ext cx="517080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813560" algn="l"/>
                <a:tab pos="2910840" algn="l"/>
              </a:tabLst>
            </a:pPr>
            <a:r>
              <a:rPr lang="en-GB" b="1" spc="-10" dirty="0"/>
              <a:t>Icebreaker</a:t>
            </a:r>
            <a:endParaRPr b="1" spc="-45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B4D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46964" y="3070862"/>
            <a:ext cx="6009736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00250" algn="l"/>
              </a:tabLst>
            </a:pPr>
            <a:r>
              <a:rPr b="1" spc="-10" dirty="0"/>
              <a:t>Project</a:t>
            </a:r>
            <a:r>
              <a:rPr b="1" dirty="0"/>
              <a:t>	</a:t>
            </a:r>
            <a:r>
              <a:rPr b="1" spc="-10" dirty="0"/>
              <a:t>Overview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B4D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1101090"/>
            <a:ext cx="55232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10485" algn="l"/>
                <a:tab pos="3583304" algn="l"/>
              </a:tabLst>
            </a:pPr>
            <a:r>
              <a:rPr lang="en-GB" b="1" spc="-10" dirty="0"/>
              <a:t>Artefact Storytelling</a:t>
            </a:r>
            <a:endParaRPr b="1"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444500" y="2381250"/>
            <a:ext cx="6249670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0"/>
              </a:spcBef>
              <a:buChar char="•"/>
              <a:tabLst>
                <a:tab pos="240029" algn="l"/>
              </a:tabLst>
            </a:pP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Choose</a:t>
            </a:r>
            <a:r>
              <a:rPr sz="2000" spc="-30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an</a:t>
            </a:r>
            <a:r>
              <a:rPr sz="2000" spc="-2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artefact</a:t>
            </a:r>
            <a:r>
              <a:rPr sz="2000" spc="-2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that</a:t>
            </a:r>
            <a:r>
              <a:rPr sz="2000" spc="-30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speaks</a:t>
            </a:r>
            <a:r>
              <a:rPr sz="2000" spc="-2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to</a:t>
            </a:r>
            <a:r>
              <a:rPr sz="2000" spc="-2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spc="-20" dirty="0">
                <a:solidFill>
                  <a:srgbClr val="2E2D62"/>
                </a:solidFill>
                <a:latin typeface="Helvetica Neue Medium"/>
                <a:cs typeface="Helvetica Neue Medium"/>
              </a:rPr>
              <a:t>you.</a:t>
            </a:r>
            <a:endParaRPr sz="2000" dirty="0">
              <a:latin typeface="Helvetica Neue Medium"/>
              <a:cs typeface="Helvetica Neue Medium"/>
            </a:endParaRPr>
          </a:p>
          <a:p>
            <a:pPr marL="240029" marR="565150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1300" algn="l"/>
              </a:tabLst>
            </a:pP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Capture</a:t>
            </a:r>
            <a:r>
              <a:rPr sz="2000" spc="-5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your</a:t>
            </a:r>
            <a:r>
              <a:rPr sz="2000" spc="-50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lang="en-GB"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reflections</a:t>
            </a:r>
            <a:r>
              <a:rPr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  <a:t>: </a:t>
            </a:r>
            <a:br>
              <a:rPr lang="en-GB"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</a:br>
            <a:r>
              <a:rPr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  <a:t>	</a:t>
            </a:r>
            <a:br>
              <a:rPr lang="en-GB"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</a:b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What</a:t>
            </a:r>
            <a:r>
              <a:rPr sz="2000" spc="-15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does</a:t>
            </a:r>
            <a:r>
              <a:rPr sz="2000" spc="-15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this</a:t>
            </a:r>
            <a:r>
              <a:rPr sz="2000" spc="-1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artefact</a:t>
            </a:r>
            <a:r>
              <a:rPr sz="2000" spc="-15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say</a:t>
            </a:r>
            <a:r>
              <a:rPr sz="2000" spc="-15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to</a:t>
            </a:r>
            <a:r>
              <a:rPr sz="2000" spc="-1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spc="-20" dirty="0">
                <a:solidFill>
                  <a:srgbClr val="D85042"/>
                </a:solidFill>
                <a:latin typeface="Helvetica Neue Medium"/>
                <a:cs typeface="Helvetica Neue Medium"/>
              </a:rPr>
              <a:t>you?</a:t>
            </a:r>
            <a:endParaRPr sz="2000" dirty="0">
              <a:latin typeface="Helvetica Neue Medium"/>
              <a:cs typeface="Helvetica Neue Medium"/>
            </a:endParaRPr>
          </a:p>
          <a:p>
            <a:pPr marL="241300">
              <a:lnSpc>
                <a:spcPct val="100000"/>
              </a:lnSpc>
            </a:pP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What</a:t>
            </a:r>
            <a:r>
              <a:rPr lang="en-GB"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’s missing</a:t>
            </a:r>
            <a:r>
              <a:rPr sz="2000" spc="-10" dirty="0">
                <a:solidFill>
                  <a:srgbClr val="D85042"/>
                </a:solidFill>
                <a:latin typeface="Helvetica Neue Medium"/>
                <a:cs typeface="Helvetica Neue Medium"/>
              </a:rPr>
              <a:t>?</a:t>
            </a:r>
            <a:br>
              <a:rPr lang="en-GB" sz="2000" spc="-10" dirty="0">
                <a:solidFill>
                  <a:srgbClr val="D85042"/>
                </a:solidFill>
                <a:latin typeface="Helvetica Neue Medium"/>
                <a:cs typeface="Helvetica Neue Medium"/>
              </a:rPr>
            </a:br>
            <a:r>
              <a:rPr lang="en-GB" sz="2000" spc="-10" dirty="0">
                <a:solidFill>
                  <a:srgbClr val="D85042"/>
                </a:solidFill>
                <a:latin typeface="Helvetica Neue Medium"/>
                <a:cs typeface="Helvetica Neue Medium"/>
              </a:rPr>
              <a:t>What does this mean now?</a:t>
            </a:r>
          </a:p>
          <a:p>
            <a:pPr marL="240029" marR="5080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1300" algn="l"/>
              </a:tabLst>
            </a:pPr>
            <a:r>
              <a:rPr lang="en-GB"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Share with a partner, and then the group.</a:t>
            </a:r>
            <a:r>
              <a:rPr lang="en-GB"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  <a:t>	</a:t>
            </a:r>
            <a:endParaRPr lang="en-GB" sz="2000" dirty="0">
              <a:latin typeface="Helvetica Neue Medium"/>
              <a:cs typeface="Helvetica Neue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B4D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975365"/>
            <a:ext cx="89408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44750" algn="l"/>
                <a:tab pos="4411980" algn="l"/>
                <a:tab pos="4929505" algn="l"/>
              </a:tabLst>
            </a:pPr>
            <a:r>
              <a:rPr b="1" spc="-10" dirty="0"/>
              <a:t>Mapping</a:t>
            </a:r>
            <a:r>
              <a:rPr b="1" dirty="0"/>
              <a:t>	</a:t>
            </a:r>
            <a:r>
              <a:rPr b="1" spc="-10" dirty="0"/>
              <a:t>Stories</a:t>
            </a:r>
            <a:r>
              <a:rPr b="1" dirty="0"/>
              <a:t>	</a:t>
            </a:r>
            <a:r>
              <a:rPr b="1" spc="-50" dirty="0"/>
              <a:t>&amp;</a:t>
            </a:r>
            <a:r>
              <a:rPr b="1" dirty="0"/>
              <a:t>	</a:t>
            </a:r>
            <a:r>
              <a:rPr b="1" spc="-10" dirty="0"/>
              <a:t>Events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4500" y="2255525"/>
            <a:ext cx="9260205" cy="3090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0"/>
              </a:spcBef>
              <a:buChar char="•"/>
              <a:tabLst>
                <a:tab pos="240029" algn="l"/>
              </a:tabLst>
            </a:pP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Look</a:t>
            </a:r>
            <a:r>
              <a:rPr sz="2000" spc="-3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at</a:t>
            </a:r>
            <a:r>
              <a:rPr sz="2000" spc="-30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the</a:t>
            </a:r>
            <a:r>
              <a:rPr sz="2000" spc="-30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timeline</a:t>
            </a:r>
            <a:r>
              <a:rPr sz="2000" spc="-30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and</a:t>
            </a:r>
            <a:r>
              <a:rPr sz="2000" spc="-30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  <a:t>consider:</a:t>
            </a:r>
            <a:endParaRPr sz="2000" dirty="0">
              <a:latin typeface="Helvetica Neue Medium"/>
              <a:cs typeface="Helvetica Neue Medium"/>
            </a:endParaRPr>
          </a:p>
          <a:p>
            <a:pPr marL="240029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0029" algn="l"/>
              </a:tabLst>
            </a:pP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What</a:t>
            </a:r>
            <a:r>
              <a:rPr sz="2000" spc="-2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was</a:t>
            </a:r>
            <a:r>
              <a:rPr sz="2000" spc="-2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happening</a:t>
            </a:r>
            <a:r>
              <a:rPr sz="2000" spc="-15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in</a:t>
            </a:r>
            <a:r>
              <a:rPr sz="2000" spc="-2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the</a:t>
            </a:r>
            <a:r>
              <a:rPr sz="2000" spc="-2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world</a:t>
            </a:r>
            <a:r>
              <a:rPr sz="2000" spc="-15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around</a:t>
            </a:r>
            <a:r>
              <a:rPr sz="2000" spc="-2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the</a:t>
            </a:r>
            <a:r>
              <a:rPr sz="2000" spc="-2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time</a:t>
            </a:r>
            <a:r>
              <a:rPr sz="2000" spc="-15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of</a:t>
            </a:r>
            <a:r>
              <a:rPr sz="2000" spc="-2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the</a:t>
            </a:r>
            <a:r>
              <a:rPr sz="2000" spc="-20" dirty="0">
                <a:solidFill>
                  <a:srgbClr val="D85042"/>
                </a:solidFill>
                <a:latin typeface="Helvetica Neue Medium"/>
                <a:cs typeface="Helvetica Neue Medium"/>
              </a:rPr>
              <a:t> </a:t>
            </a:r>
            <a:r>
              <a:rPr lang="en-GB" sz="2000" spc="-10" dirty="0">
                <a:solidFill>
                  <a:srgbClr val="D85042"/>
                </a:solidFill>
                <a:latin typeface="Helvetica Neue Medium"/>
                <a:cs typeface="Helvetica Neue Medium"/>
              </a:rPr>
              <a:t>event or period we’re focusing on</a:t>
            </a:r>
            <a:r>
              <a:rPr sz="2000" spc="-10" dirty="0">
                <a:solidFill>
                  <a:srgbClr val="D85042"/>
                </a:solidFill>
                <a:latin typeface="Helvetica Neue Medium"/>
                <a:cs typeface="Helvetica Neue Medium"/>
              </a:rPr>
              <a:t>?</a:t>
            </a:r>
            <a:endParaRPr sz="2000" dirty="0">
              <a:latin typeface="Helvetica Neue Medium"/>
              <a:cs typeface="Helvetica Neue Medium"/>
            </a:endParaRPr>
          </a:p>
          <a:p>
            <a:pPr marL="240029" indent="-227329">
              <a:lnSpc>
                <a:spcPct val="100000"/>
              </a:lnSpc>
              <a:buChar char="•"/>
              <a:tabLst>
                <a:tab pos="240029" algn="l"/>
              </a:tabLst>
            </a:pPr>
            <a:r>
              <a:rPr lang="en-GB"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How does this connect to your own life or experience?</a:t>
            </a:r>
          </a:p>
          <a:p>
            <a:pPr marL="240029" indent="-227329">
              <a:lnSpc>
                <a:spcPct val="100000"/>
              </a:lnSpc>
              <a:buChar char="•"/>
              <a:tabLst>
                <a:tab pos="240029" algn="l"/>
              </a:tabLst>
            </a:pPr>
            <a:r>
              <a:rPr lang="en-GB" sz="2000" dirty="0">
                <a:solidFill>
                  <a:srgbClr val="D85042"/>
                </a:solidFill>
                <a:latin typeface="Helvetica Neue Medium"/>
                <a:cs typeface="Helvetica Neue Medium"/>
              </a:rPr>
              <a:t>What parallels do you see between then and now?</a:t>
            </a:r>
          </a:p>
          <a:p>
            <a:pPr marL="240029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0029" algn="l"/>
              </a:tabLst>
            </a:pP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Add</a:t>
            </a:r>
            <a:r>
              <a:rPr sz="2000" spc="-3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your</a:t>
            </a:r>
            <a:r>
              <a:rPr sz="2000" spc="-3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lang="en-GB"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reflections to the timeline</a:t>
            </a:r>
            <a:r>
              <a:rPr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  <a:t>.</a:t>
            </a:r>
            <a:endParaRPr sz="2000" dirty="0">
              <a:latin typeface="Helvetica Neue Medium"/>
              <a:cs typeface="Helvetica Neue Medium"/>
            </a:endParaRPr>
          </a:p>
          <a:p>
            <a:pPr marL="240029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0029" algn="l"/>
              </a:tabLst>
            </a:pP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Sharing</a:t>
            </a:r>
            <a:r>
              <a:rPr sz="2000" spc="-5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dirty="0">
                <a:solidFill>
                  <a:srgbClr val="2E2D62"/>
                </a:solidFill>
                <a:latin typeface="Helvetica Neue Medium"/>
                <a:cs typeface="Helvetica Neue Medium"/>
              </a:rPr>
              <a:t>and</a:t>
            </a:r>
            <a:r>
              <a:rPr sz="2000" spc="-55" dirty="0">
                <a:solidFill>
                  <a:srgbClr val="2E2D62"/>
                </a:solidFill>
                <a:latin typeface="Helvetica Neue Medium"/>
                <a:cs typeface="Helvetica Neue Medium"/>
              </a:rPr>
              <a:t> </a:t>
            </a:r>
            <a:r>
              <a:rPr sz="2000" spc="-10" dirty="0">
                <a:solidFill>
                  <a:srgbClr val="2E2D62"/>
                </a:solidFill>
                <a:latin typeface="Helvetica Neue Medium"/>
                <a:cs typeface="Helvetica Neue Medium"/>
              </a:rPr>
              <a:t>discussion.</a:t>
            </a:r>
            <a:endParaRPr sz="2000" dirty="0">
              <a:latin typeface="Helvetica Neue Medium"/>
              <a:cs typeface="Helvetica Neue Medium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2E2D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975365"/>
            <a:ext cx="82550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66415" algn="l"/>
                <a:tab pos="3583940" algn="l"/>
                <a:tab pos="4939665" algn="l"/>
              </a:tabLst>
            </a:pPr>
            <a:r>
              <a:rPr b="1" spc="-10" dirty="0">
                <a:solidFill>
                  <a:srgbClr val="D85042"/>
                </a:solidFill>
              </a:rPr>
              <a:t>Reflections</a:t>
            </a:r>
            <a:r>
              <a:rPr b="1" dirty="0">
                <a:solidFill>
                  <a:srgbClr val="D85042"/>
                </a:solidFill>
              </a:rPr>
              <a:t>	</a:t>
            </a:r>
            <a:r>
              <a:rPr b="1" spc="-50" dirty="0">
                <a:solidFill>
                  <a:srgbClr val="D85042"/>
                </a:solidFill>
              </a:rPr>
              <a:t>&amp;</a:t>
            </a:r>
            <a:r>
              <a:rPr b="1" dirty="0">
                <a:solidFill>
                  <a:srgbClr val="D85042"/>
                </a:solidFill>
              </a:rPr>
              <a:t>	</a:t>
            </a:r>
            <a:r>
              <a:rPr b="1" spc="-20" dirty="0">
                <a:solidFill>
                  <a:srgbClr val="D85042"/>
                </a:solidFill>
              </a:rPr>
              <a:t>Next</a:t>
            </a:r>
            <a:r>
              <a:rPr b="1" dirty="0">
                <a:solidFill>
                  <a:srgbClr val="D85042"/>
                </a:solidFill>
              </a:rPr>
              <a:t>	</a:t>
            </a:r>
            <a:r>
              <a:rPr b="1" spc="-10" dirty="0">
                <a:solidFill>
                  <a:srgbClr val="D85042"/>
                </a:solidFill>
              </a:rPr>
              <a:t>Steps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44484" y="2255525"/>
            <a:ext cx="9632315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0"/>
              </a:spcBef>
              <a:buChar char="•"/>
              <a:tabLst>
                <a:tab pos="240029" algn="l"/>
              </a:tabLst>
            </a:pPr>
            <a:r>
              <a:rPr dirty="0">
                <a:solidFill>
                  <a:srgbClr val="D85042"/>
                </a:solidFill>
              </a:rPr>
              <a:t>How</a:t>
            </a:r>
            <a:r>
              <a:rPr spc="-35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might</a:t>
            </a:r>
            <a:r>
              <a:rPr spc="-3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we</a:t>
            </a:r>
            <a:r>
              <a:rPr spc="-3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explore</a:t>
            </a:r>
            <a:r>
              <a:rPr spc="-3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emerging</a:t>
            </a:r>
            <a:r>
              <a:rPr spc="-3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themes</a:t>
            </a:r>
            <a:r>
              <a:rPr spc="-3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together</a:t>
            </a:r>
            <a:r>
              <a:rPr spc="-3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in</a:t>
            </a:r>
            <a:r>
              <a:rPr spc="-3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the</a:t>
            </a:r>
            <a:r>
              <a:rPr spc="-35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next</a:t>
            </a:r>
            <a:r>
              <a:rPr spc="-30" dirty="0">
                <a:solidFill>
                  <a:srgbClr val="D85042"/>
                </a:solidFill>
              </a:rPr>
              <a:t> </a:t>
            </a:r>
            <a:r>
              <a:rPr spc="-10" dirty="0">
                <a:solidFill>
                  <a:srgbClr val="D85042"/>
                </a:solidFill>
              </a:rPr>
              <a:t>session?</a:t>
            </a:r>
          </a:p>
          <a:p>
            <a:pPr marL="240029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0029" algn="l"/>
              </a:tabLst>
            </a:pPr>
            <a:r>
              <a:rPr dirty="0">
                <a:solidFill>
                  <a:srgbClr val="D85042"/>
                </a:solidFill>
              </a:rPr>
              <a:t>Reflection</a:t>
            </a:r>
            <a:r>
              <a:rPr spc="-65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Journal</a:t>
            </a:r>
            <a:r>
              <a:rPr spc="-65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and</a:t>
            </a:r>
            <a:r>
              <a:rPr spc="-65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asynchronous</a:t>
            </a:r>
            <a:r>
              <a:rPr spc="-65" dirty="0">
                <a:solidFill>
                  <a:srgbClr val="D85042"/>
                </a:solidFill>
              </a:rPr>
              <a:t> </a:t>
            </a:r>
            <a:r>
              <a:rPr spc="-10" dirty="0">
                <a:solidFill>
                  <a:srgbClr val="D85042"/>
                </a:solidFill>
              </a:rPr>
              <a:t>task.</a:t>
            </a:r>
          </a:p>
          <a:p>
            <a:pPr marL="240029" indent="-227329">
              <a:lnSpc>
                <a:spcPct val="100000"/>
              </a:lnSpc>
              <a:spcBef>
                <a:spcPts val="2400"/>
              </a:spcBef>
              <a:buChar char="•"/>
              <a:tabLst>
                <a:tab pos="240029" algn="l"/>
              </a:tabLst>
            </a:pPr>
            <a:r>
              <a:rPr dirty="0">
                <a:solidFill>
                  <a:srgbClr val="D85042"/>
                </a:solidFill>
              </a:rPr>
              <a:t>We</a:t>
            </a:r>
            <a:r>
              <a:rPr spc="-4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look</a:t>
            </a:r>
            <a:r>
              <a:rPr spc="-4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forward</a:t>
            </a:r>
            <a:r>
              <a:rPr spc="-4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to</a:t>
            </a:r>
            <a:r>
              <a:rPr spc="-35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seeing</a:t>
            </a:r>
            <a:r>
              <a:rPr spc="-4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you</a:t>
            </a:r>
            <a:r>
              <a:rPr spc="-4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again</a:t>
            </a:r>
            <a:r>
              <a:rPr spc="-40" dirty="0">
                <a:solidFill>
                  <a:srgbClr val="D85042"/>
                </a:solidFill>
              </a:rPr>
              <a:t> </a:t>
            </a:r>
            <a:r>
              <a:rPr dirty="0">
                <a:solidFill>
                  <a:srgbClr val="D85042"/>
                </a:solidFill>
              </a:rPr>
              <a:t>on</a:t>
            </a:r>
            <a:r>
              <a:rPr spc="-35" dirty="0">
                <a:solidFill>
                  <a:srgbClr val="D85042"/>
                </a:solidFill>
              </a:rPr>
              <a:t> </a:t>
            </a:r>
            <a:r>
              <a:rPr lang="en-GB" spc="-35" dirty="0">
                <a:solidFill>
                  <a:srgbClr val="B4DDC1"/>
                </a:solidFill>
              </a:rPr>
              <a:t>&lt;insert date of Workshop 02&gt;</a:t>
            </a:r>
            <a:endParaRPr spc="-10" dirty="0">
              <a:solidFill>
                <a:srgbClr val="B4DDC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3912788" y="3077485"/>
            <a:ext cx="3338912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100"/>
              </a:spcBef>
              <a:tabLst>
                <a:tab pos="1757045" algn="l"/>
              </a:tabLst>
            </a:pPr>
            <a:r>
              <a:rPr b="1" spc="-10" dirty="0"/>
              <a:t>Thank</a:t>
            </a:r>
            <a:r>
              <a:rPr b="1" dirty="0"/>
              <a:t>	</a:t>
            </a:r>
            <a:r>
              <a:rPr b="1" spc="-20" dirty="0"/>
              <a:t>you!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90194" y="4039021"/>
            <a:ext cx="51193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sz="2000" dirty="0">
                <a:solidFill>
                  <a:srgbClr val="B4DDC1"/>
                </a:solidFill>
                <a:latin typeface="Helvetica Neue Medium"/>
                <a:cs typeface="Helvetica Neue Medium"/>
              </a:rPr>
              <a:t>&lt;insert facilitators’ contact details&gt;</a:t>
            </a:r>
            <a:endParaRPr sz="2000" dirty="0">
              <a:latin typeface="Helvetica Neue Medium"/>
              <a:cs typeface="Helvetica Neue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4DD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275</Words>
  <Application>Microsoft Office PowerPoint</Application>
  <PresentationFormat>Custom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Helvetica</vt:lpstr>
      <vt:lpstr>Helvetica Neue</vt:lpstr>
      <vt:lpstr>Helvetica Neue Medium</vt:lpstr>
      <vt:lpstr>Office Theme</vt:lpstr>
      <vt:lpstr>Polyvocal  Heritage Workshop</vt:lpstr>
      <vt:lpstr>Welcome</vt:lpstr>
      <vt:lpstr>Workshop Outline</vt:lpstr>
      <vt:lpstr>Icebreaker</vt:lpstr>
      <vt:lpstr>Project Overview</vt:lpstr>
      <vt:lpstr>Artefact Storytelling</vt:lpstr>
      <vt:lpstr>Mapping Stories &amp; Events</vt:lpstr>
      <vt:lpstr>Reflections &amp; Next Steps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Polyvocal  Heritage Workshop</dc:title>
  <cp:lastModifiedBy>Abbott, Daisy</cp:lastModifiedBy>
  <cp:revision>5</cp:revision>
  <dcterms:created xsi:type="dcterms:W3CDTF">2025-05-09T14:55:35Z</dcterms:created>
  <dcterms:modified xsi:type="dcterms:W3CDTF">2025-05-13T11:19:28Z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2025-03-13T00:00:00Z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2025-05-09T00:00:00Z</vt:filetime>
  </property>
  <property fmtid="{D5CDD505-2E9C-101B-9397-08002B2CF9AE}" pid="5" name="Producer">
    <vt:lpwstr>Adobe PDF Library 17.0</vt:lpwstr>
  </property>
</Properties>
</file>